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gif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094" r:id="rId2"/>
  </p:sldMasterIdLst>
  <p:notesMasterIdLst>
    <p:notesMasterId r:id="rId26"/>
  </p:notesMasterIdLst>
  <p:handoutMasterIdLst>
    <p:handoutMasterId r:id="rId27"/>
  </p:handoutMasterIdLst>
  <p:sldIdLst>
    <p:sldId id="389" r:id="rId3"/>
    <p:sldId id="603" r:id="rId4"/>
    <p:sldId id="593" r:id="rId5"/>
    <p:sldId id="605" r:id="rId6"/>
    <p:sldId id="583" r:id="rId7"/>
    <p:sldId id="595" r:id="rId8"/>
    <p:sldId id="585" r:id="rId9"/>
    <p:sldId id="606" r:id="rId10"/>
    <p:sldId id="590" r:id="rId11"/>
    <p:sldId id="591" r:id="rId12"/>
    <p:sldId id="607" r:id="rId13"/>
    <p:sldId id="592" r:id="rId14"/>
    <p:sldId id="608" r:id="rId15"/>
    <p:sldId id="609" r:id="rId16"/>
    <p:sldId id="610" r:id="rId17"/>
    <p:sldId id="611" r:id="rId18"/>
    <p:sldId id="586" r:id="rId19"/>
    <p:sldId id="587" r:id="rId20"/>
    <p:sldId id="625" r:id="rId21"/>
    <p:sldId id="623" r:id="rId22"/>
    <p:sldId id="624" r:id="rId23"/>
    <p:sldId id="619" r:id="rId24"/>
    <p:sldId id="622" r:id="rId2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1">
          <p15:clr>
            <a:srgbClr val="A4A3A4"/>
          </p15:clr>
        </p15:guide>
        <p15:guide id="2" pos="1423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1047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3732" y="-90"/>
      </p:cViewPr>
      <p:guideLst>
        <p:guide orient="horz" pos="2121"/>
        <p:guide orient="horz" pos="3127"/>
        <p:guide pos="1423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ÜLKELER BAZINDA BİTKİSEL HAMYAĞ ÜRETİMİ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'Dünya Bitkisel Hamyağ Üretimi'!$Z$24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9E-4E27-BA32-6BD6DAED02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9E-4E27-BA32-6BD6DAED02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9E-4E27-BA32-6BD6DAED02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9E-4E27-BA32-6BD6DAED02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9E-4E27-BA32-6BD6DAED02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9E-4E27-BA32-6BD6DAED02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9E-4E27-BA32-6BD6DAED02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9E-4E27-BA32-6BD6DAED02BC}"/>
              </c:ext>
            </c:extLst>
          </c:dPt>
          <c:dLbls>
            <c:dLbl>
              <c:idx val="0"/>
              <c:layout>
                <c:manualLayout>
                  <c:x val="-0.13603455818022758"/>
                  <c:y val="0.129420056656839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8596772625644"/>
                  <c:y val="-0.12573557991788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097793331389127E-2"/>
                  <c:y val="-0.234467106614321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379289394381261E-2"/>
                  <c:y val="-0.171228662453896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903992903664815"/>
                  <c:y val="-0.233969152744326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865898707106059E-2"/>
                  <c:y val="-0.121892827257744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951419267036062"/>
                  <c:y val="-0.126271511522317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F9E-4E27-BA32-6BD6DAED02B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2279916399338972"/>
                  <c:y val="9.07044084723869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F9E-4E27-BA32-6BD6DAED02BC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'Dünya Bitkisel Hamyağ Üretimi'!$S$25:$S$32</c:f>
              <c:strCache>
                <c:ptCount val="8"/>
                <c:pt idx="0">
                  <c:v>ENDONEZYA</c:v>
                </c:pt>
                <c:pt idx="1">
                  <c:v>ÇİN</c:v>
                </c:pt>
                <c:pt idx="2">
                  <c:v>MALEZYA</c:v>
                </c:pt>
                <c:pt idx="3">
                  <c:v>A.B.</c:v>
                </c:pt>
                <c:pt idx="4">
                  <c:v>A.B.D.</c:v>
                </c:pt>
                <c:pt idx="5">
                  <c:v>ARJANTİN</c:v>
                </c:pt>
                <c:pt idx="6">
                  <c:v>BREZİLYA</c:v>
                </c:pt>
                <c:pt idx="7">
                  <c:v>DİĞER</c:v>
                </c:pt>
              </c:strCache>
            </c:strRef>
          </c:cat>
          <c:val>
            <c:numRef>
              <c:f>'Dünya Bitkisel Hamyağ Üretimi'!$Z$25:$Z$32</c:f>
              <c:numCache>
                <c:formatCode>General</c:formatCode>
                <c:ptCount val="8"/>
                <c:pt idx="0">
                  <c:v>40</c:v>
                </c:pt>
                <c:pt idx="1">
                  <c:v>27</c:v>
                </c:pt>
                <c:pt idx="2">
                  <c:v>23</c:v>
                </c:pt>
                <c:pt idx="3">
                  <c:v>18</c:v>
                </c:pt>
                <c:pt idx="4">
                  <c:v>12</c:v>
                </c:pt>
                <c:pt idx="5">
                  <c:v>10</c:v>
                </c:pt>
                <c:pt idx="6">
                  <c:v>9</c:v>
                </c:pt>
                <c:pt idx="7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F9E-4E27-BA32-6BD6DAED02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Sayfa1!$E$11</c:f>
              <c:strCache>
                <c:ptCount val="1"/>
                <c:pt idx="0">
                  <c:v>Y. Ayçiçeği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Sayfa1!$F$10:$K$10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Sayfa1!$F$11:$K$11</c:f>
              <c:numCache>
                <c:formatCode>#,##0</c:formatCode>
                <c:ptCount val="6"/>
                <c:pt idx="0">
                  <c:v>129108</c:v>
                </c:pt>
                <c:pt idx="1">
                  <c:v>540852</c:v>
                </c:pt>
                <c:pt idx="2">
                  <c:v>340326</c:v>
                </c:pt>
                <c:pt idx="3">
                  <c:v>382329</c:v>
                </c:pt>
                <c:pt idx="4">
                  <c:v>640442</c:v>
                </c:pt>
                <c:pt idx="5">
                  <c:v>585889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B8-4A02-BE4E-AB215A729871}"/>
            </c:ext>
          </c:extLst>
        </c:ser>
        <c:ser>
          <c:idx val="1"/>
          <c:order val="1"/>
          <c:tx>
            <c:strRef>
              <c:f>Sayfa1!$E$12</c:f>
              <c:strCache>
                <c:ptCount val="1"/>
                <c:pt idx="0">
                  <c:v>Pamuk(çiğit)**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Sayfa1!$F$10:$K$10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Sayfa1!$F$12:$K$12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8</c:v>
                </c:pt>
                <c:pt idx="4">
                  <c:v>38</c:v>
                </c:pt>
                <c:pt idx="5">
                  <c:v>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B8-4A02-BE4E-AB215A729871}"/>
            </c:ext>
          </c:extLst>
        </c:ser>
        <c:ser>
          <c:idx val="2"/>
          <c:order val="2"/>
          <c:tx>
            <c:strRef>
              <c:f>Sayfa1!$E$13</c:f>
              <c:strCache>
                <c:ptCount val="1"/>
                <c:pt idx="0">
                  <c:v>Soya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Sayfa1!$F$10:$K$10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Sayfa1!$F$13:$K$13</c:f>
              <c:numCache>
                <c:formatCode>#,##0</c:formatCode>
                <c:ptCount val="6"/>
                <c:pt idx="0">
                  <c:v>612497</c:v>
                </c:pt>
                <c:pt idx="1">
                  <c:v>831454</c:v>
                </c:pt>
                <c:pt idx="2">
                  <c:v>2254996</c:v>
                </c:pt>
                <c:pt idx="3">
                  <c:v>2175392</c:v>
                </c:pt>
                <c:pt idx="4">
                  <c:v>2340974</c:v>
                </c:pt>
                <c:pt idx="5">
                  <c:v>1914543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B8-4A02-BE4E-AB215A729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019840"/>
        <c:axId val="192156800"/>
      </c:barChart>
      <c:catAx>
        <c:axId val="1920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92156800"/>
        <c:crosses val="autoZero"/>
        <c:auto val="1"/>
        <c:lblAlgn val="ctr"/>
        <c:lblOffset val="100"/>
        <c:noMultiLvlLbl val="0"/>
      </c:catAx>
      <c:valAx>
        <c:axId val="1921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9201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99963633964811"/>
          <c:y val="0.96183899971939668"/>
          <c:w val="0.63411137147790686"/>
          <c:h val="3.816100028060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Sayfa1!$C$13</c:f>
              <c:strCache>
                <c:ptCount val="1"/>
                <c:pt idx="0">
                  <c:v>Y. Ayçiçeği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Sayfa1!$D$12:$I$12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Sayfa1!$D$13:$I$13</c:f>
              <c:numCache>
                <c:formatCode>#,##0</c:formatCode>
                <c:ptCount val="6"/>
                <c:pt idx="0">
                  <c:v>2319</c:v>
                </c:pt>
                <c:pt idx="1">
                  <c:v>4269</c:v>
                </c:pt>
                <c:pt idx="2">
                  <c:v>30618</c:v>
                </c:pt>
                <c:pt idx="3">
                  <c:v>47498</c:v>
                </c:pt>
                <c:pt idx="4">
                  <c:v>57328</c:v>
                </c:pt>
                <c:pt idx="5">
                  <c:v>24777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97-4F80-871C-F4B1AA4050EE}"/>
            </c:ext>
          </c:extLst>
        </c:ser>
        <c:ser>
          <c:idx val="1"/>
          <c:order val="1"/>
          <c:tx>
            <c:strRef>
              <c:f>Sayfa1!$C$14</c:f>
              <c:strCache>
                <c:ptCount val="1"/>
                <c:pt idx="0">
                  <c:v>Pamuk(çiğit)*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Sayfa1!$D$12:$I$12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Sayfa1!$D$14:$I$14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966</c:v>
                </c:pt>
                <c:pt idx="3" formatCode="#,##0">
                  <c:v>1413</c:v>
                </c:pt>
                <c:pt idx="4" formatCode="#,##0">
                  <c:v>2833</c:v>
                </c:pt>
                <c:pt idx="5" formatCode="#,##0">
                  <c:v>2964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97-4F80-871C-F4B1AA4050EE}"/>
            </c:ext>
          </c:extLst>
        </c:ser>
        <c:ser>
          <c:idx val="2"/>
          <c:order val="2"/>
          <c:tx>
            <c:strRef>
              <c:f>Sayfa1!$C$15</c:f>
              <c:strCache>
                <c:ptCount val="1"/>
                <c:pt idx="0">
                  <c:v>Soya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Sayfa1!$D$12:$I$12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</c:strCache>
            </c:strRef>
          </c:cat>
          <c:val>
            <c:numRef>
              <c:f>Sayfa1!$D$15:$I$15</c:f>
              <c:numCache>
                <c:formatCode>General</c:formatCode>
                <c:ptCount val="6"/>
                <c:pt idx="0">
                  <c:v>166</c:v>
                </c:pt>
                <c:pt idx="1">
                  <c:v>0</c:v>
                </c:pt>
                <c:pt idx="2" formatCode="#,##0">
                  <c:v>12013</c:v>
                </c:pt>
                <c:pt idx="3" formatCode="#,##0">
                  <c:v>185776</c:v>
                </c:pt>
                <c:pt idx="4" formatCode="#,##0">
                  <c:v>81547</c:v>
                </c:pt>
                <c:pt idx="5" formatCode="#,##0">
                  <c:v>1385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97-4F80-871C-F4B1AA405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28448"/>
        <c:axId val="192730240"/>
      </c:barChart>
      <c:catAx>
        <c:axId val="1927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730240"/>
        <c:crosses val="autoZero"/>
        <c:auto val="1"/>
        <c:lblAlgn val="ctr"/>
        <c:lblOffset val="100"/>
        <c:noMultiLvlLbl val="0"/>
      </c:catAx>
      <c:valAx>
        <c:axId val="19273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1927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29665132438156"/>
          <c:y val="0.93229023935612088"/>
          <c:w val="0.37540669735123688"/>
          <c:h val="6.770976064387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Sayfa1!$D$8</c:f>
              <c:strCache>
                <c:ptCount val="1"/>
                <c:pt idx="0">
                  <c:v>Yağlı Tohum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Sayfa1!$E$7:$J$7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Sayfa1!$E$8:$J$8</c:f>
              <c:numCache>
                <c:formatCode>#,##0</c:formatCode>
                <c:ptCount val="6"/>
                <c:pt idx="0">
                  <c:v>2095</c:v>
                </c:pt>
                <c:pt idx="1">
                  <c:v>1723</c:v>
                </c:pt>
                <c:pt idx="2">
                  <c:v>2322</c:v>
                </c:pt>
                <c:pt idx="3">
                  <c:v>2012</c:v>
                </c:pt>
                <c:pt idx="4">
                  <c:v>3041</c:v>
                </c:pt>
                <c:pt idx="5">
                  <c:v>3164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6-4CBA-A1EB-2F22B5D07C80}"/>
            </c:ext>
          </c:extLst>
        </c:ser>
        <c:ser>
          <c:idx val="1"/>
          <c:order val="1"/>
          <c:tx>
            <c:strRef>
              <c:f>Sayfa1!$D$9</c:f>
              <c:strCache>
                <c:ptCount val="1"/>
                <c:pt idx="0">
                  <c:v>Ham Yağ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Sayfa1!$E$7:$J$7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Sayfa1!$E$9:$J$9</c:f>
              <c:numCache>
                <c:formatCode>General</c:formatCode>
                <c:ptCount val="6"/>
                <c:pt idx="0">
                  <c:v>794</c:v>
                </c:pt>
                <c:pt idx="1">
                  <c:v>932</c:v>
                </c:pt>
                <c:pt idx="2" formatCode="#,##0">
                  <c:v>1046</c:v>
                </c:pt>
                <c:pt idx="3" formatCode="#,##0">
                  <c:v>1391</c:v>
                </c:pt>
                <c:pt idx="4" formatCode="#,##0">
                  <c:v>1542</c:v>
                </c:pt>
                <c:pt idx="5" formatCode="#,##0">
                  <c:v>1482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36-4CBA-A1EB-2F22B5D07C80}"/>
            </c:ext>
          </c:extLst>
        </c:ser>
        <c:ser>
          <c:idx val="2"/>
          <c:order val="2"/>
          <c:tx>
            <c:strRef>
              <c:f>Sayfa1!$D$10</c:f>
              <c:strCache>
                <c:ptCount val="1"/>
                <c:pt idx="0">
                  <c:v>Küspe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Sayfa1!$E$7:$J$7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Sayfa1!$E$10:$J$10</c:f>
              <c:numCache>
                <c:formatCode>General</c:formatCode>
                <c:ptCount val="6"/>
                <c:pt idx="0">
                  <c:v>794</c:v>
                </c:pt>
                <c:pt idx="1">
                  <c:v>727</c:v>
                </c:pt>
                <c:pt idx="2" formatCode="#,##0">
                  <c:v>1301</c:v>
                </c:pt>
                <c:pt idx="3" formatCode="#,##0">
                  <c:v>1723</c:v>
                </c:pt>
                <c:pt idx="4" formatCode="#,##0">
                  <c:v>1368</c:v>
                </c:pt>
                <c:pt idx="5" formatCode="#,##0">
                  <c:v>1584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36-4CBA-A1EB-2F22B5D07C80}"/>
            </c:ext>
          </c:extLst>
        </c:ser>
        <c:ser>
          <c:idx val="3"/>
          <c:order val="3"/>
          <c:tx>
            <c:strRef>
              <c:f>Sayfa1!$D$11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Sayfa1!$E$7:$J$7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Sayfa1!$E$11:$J$11</c:f>
              <c:numCache>
                <c:formatCode>#,##0</c:formatCode>
                <c:ptCount val="6"/>
                <c:pt idx="0">
                  <c:v>3683</c:v>
                </c:pt>
                <c:pt idx="1">
                  <c:v>3382</c:v>
                </c:pt>
                <c:pt idx="2">
                  <c:v>4669</c:v>
                </c:pt>
                <c:pt idx="3">
                  <c:v>5126</c:v>
                </c:pt>
                <c:pt idx="4">
                  <c:v>5951</c:v>
                </c:pt>
                <c:pt idx="5">
                  <c:v>6230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36-4CBA-A1EB-2F22B5D07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602880"/>
        <c:axId val="192604416"/>
      </c:barChart>
      <c:catAx>
        <c:axId val="1926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604416"/>
        <c:crosses val="autoZero"/>
        <c:auto val="1"/>
        <c:lblAlgn val="ctr"/>
        <c:lblOffset val="100"/>
        <c:noMultiLvlLbl val="0"/>
      </c:catAx>
      <c:valAx>
        <c:axId val="1926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6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Sayfa1!$C$7</c:f>
              <c:strCache>
                <c:ptCount val="1"/>
                <c:pt idx="0">
                  <c:v>Yağlı Tohum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Sayfa1!$D$6:$I$6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Sayfa1!$D$7:$I$7</c:f>
              <c:numCache>
                <c:formatCode>General</c:formatCode>
                <c:ptCount val="6"/>
                <c:pt idx="0">
                  <c:v>874</c:v>
                </c:pt>
                <c:pt idx="1">
                  <c:v>910</c:v>
                </c:pt>
                <c:pt idx="2" formatCode="#,##0">
                  <c:v>1358</c:v>
                </c:pt>
                <c:pt idx="3" formatCode="#,##0">
                  <c:v>1245</c:v>
                </c:pt>
                <c:pt idx="4" formatCode="#,##0">
                  <c:v>1417</c:v>
                </c:pt>
                <c:pt idx="5" formatCode="#,##0">
                  <c:v>1401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A7-4F13-9C5A-1BC9F7180A20}"/>
            </c:ext>
          </c:extLst>
        </c:ser>
        <c:ser>
          <c:idx val="1"/>
          <c:order val="1"/>
          <c:tx>
            <c:strRef>
              <c:f>Sayfa1!$C$8</c:f>
              <c:strCache>
                <c:ptCount val="1"/>
                <c:pt idx="0">
                  <c:v>Ham yağ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Sayfa1!$D$6:$I$6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Sayfa1!$D$8:$I$8</c:f>
              <c:numCache>
                <c:formatCode>General</c:formatCode>
                <c:ptCount val="6"/>
                <c:pt idx="0">
                  <c:v>648</c:v>
                </c:pt>
                <c:pt idx="1">
                  <c:v>944</c:v>
                </c:pt>
                <c:pt idx="2" formatCode="#,##0">
                  <c:v>1338</c:v>
                </c:pt>
                <c:pt idx="3" formatCode="#,##0">
                  <c:v>1602</c:v>
                </c:pt>
                <c:pt idx="4" formatCode="#,##0">
                  <c:v>1663</c:v>
                </c:pt>
                <c:pt idx="5" formatCode="#,##0">
                  <c:v>1509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A7-4F13-9C5A-1BC9F7180A20}"/>
            </c:ext>
          </c:extLst>
        </c:ser>
        <c:ser>
          <c:idx val="2"/>
          <c:order val="2"/>
          <c:tx>
            <c:strRef>
              <c:f>Sayfa1!$C$9</c:f>
              <c:strCache>
                <c:ptCount val="1"/>
                <c:pt idx="0">
                  <c:v>Küspe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Sayfa1!$D$6:$I$6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Sayfa1!$D$9:$I$9</c:f>
              <c:numCache>
                <c:formatCode>General</c:formatCode>
                <c:ptCount val="6"/>
                <c:pt idx="0">
                  <c:v>171</c:v>
                </c:pt>
                <c:pt idx="1">
                  <c:v>204</c:v>
                </c:pt>
                <c:pt idx="2">
                  <c:v>426</c:v>
                </c:pt>
                <c:pt idx="3">
                  <c:v>808</c:v>
                </c:pt>
                <c:pt idx="4">
                  <c:v>420</c:v>
                </c:pt>
                <c:pt idx="5">
                  <c:v>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A7-4F13-9C5A-1BC9F7180A20}"/>
            </c:ext>
          </c:extLst>
        </c:ser>
        <c:ser>
          <c:idx val="3"/>
          <c:order val="3"/>
          <c:tx>
            <c:strRef>
              <c:f>Sayfa1!$C$10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Sayfa1!$D$6:$I$6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Sayfa1!$D$10:$I$10</c:f>
              <c:numCache>
                <c:formatCode>#,##0</c:formatCode>
                <c:ptCount val="6"/>
                <c:pt idx="0">
                  <c:v>1693</c:v>
                </c:pt>
                <c:pt idx="1">
                  <c:v>2058</c:v>
                </c:pt>
                <c:pt idx="2">
                  <c:v>3122</c:v>
                </c:pt>
                <c:pt idx="3">
                  <c:v>3655</c:v>
                </c:pt>
                <c:pt idx="4">
                  <c:v>3500</c:v>
                </c:pt>
                <c:pt idx="5">
                  <c:v>3435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A7-4F13-9C5A-1BC9F7180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667648"/>
        <c:axId val="192669184"/>
      </c:barChart>
      <c:catAx>
        <c:axId val="1926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669184"/>
        <c:crosses val="autoZero"/>
        <c:auto val="1"/>
        <c:lblAlgn val="ctr"/>
        <c:lblOffset val="100"/>
        <c:noMultiLvlLbl val="0"/>
      </c:catAx>
      <c:valAx>
        <c:axId val="19266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6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75" cy="495981"/>
          </a:xfrm>
          <a:prstGeom prst="rect">
            <a:avLst/>
          </a:prstGeom>
        </p:spPr>
        <p:txBody>
          <a:bodyPr vert="horz" lIns="135864" tIns="67931" rIns="135864" bIns="67931" rtlCol="0"/>
          <a:lstStyle>
            <a:lvl1pPr algn="l">
              <a:defRPr sz="18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302" y="2"/>
            <a:ext cx="2943987" cy="495981"/>
          </a:xfrm>
          <a:prstGeom prst="rect">
            <a:avLst/>
          </a:prstGeom>
        </p:spPr>
        <p:txBody>
          <a:bodyPr vert="horz" lIns="135864" tIns="67931" rIns="135864" bIns="67931" rtlCol="0"/>
          <a:lstStyle>
            <a:lvl1pPr algn="r">
              <a:defRPr sz="1800"/>
            </a:lvl1pPr>
          </a:lstStyle>
          <a:p>
            <a:fld id="{9ABBC958-A2DE-4A46-A48F-AAFEE0614506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28319"/>
            <a:ext cx="2946375" cy="495981"/>
          </a:xfrm>
          <a:prstGeom prst="rect">
            <a:avLst/>
          </a:prstGeom>
        </p:spPr>
        <p:txBody>
          <a:bodyPr vert="horz" lIns="135864" tIns="67931" rIns="135864" bIns="67931" rtlCol="0" anchor="b"/>
          <a:lstStyle>
            <a:lvl1pPr algn="l">
              <a:defRPr sz="18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302" y="9428319"/>
            <a:ext cx="2943987" cy="495981"/>
          </a:xfrm>
          <a:prstGeom prst="rect">
            <a:avLst/>
          </a:prstGeom>
        </p:spPr>
        <p:txBody>
          <a:bodyPr vert="horz" lIns="135864" tIns="67931" rIns="135864" bIns="67931" rtlCol="0" anchor="b"/>
          <a:lstStyle>
            <a:lvl1pPr algn="r">
              <a:defRPr sz="1800"/>
            </a:lvl1pPr>
          </a:lstStyle>
          <a:p>
            <a:fld id="{48DF6A91-E7F6-4EAE-8D2E-5380607975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64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6375" cy="495981"/>
          </a:xfrm>
          <a:prstGeom prst="rect">
            <a:avLst/>
          </a:prstGeom>
        </p:spPr>
        <p:txBody>
          <a:bodyPr vert="horz" lIns="135815" tIns="67909" rIns="135815" bIns="67909" rtlCol="0"/>
          <a:lstStyle>
            <a:lvl1pPr algn="l">
              <a:defRPr sz="18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08" y="2"/>
            <a:ext cx="2943987" cy="495981"/>
          </a:xfrm>
          <a:prstGeom prst="rect">
            <a:avLst/>
          </a:prstGeom>
        </p:spPr>
        <p:txBody>
          <a:bodyPr vert="horz" lIns="135815" tIns="67909" rIns="135815" bIns="67909" rtlCol="0"/>
          <a:lstStyle>
            <a:lvl1pPr algn="r">
              <a:defRPr sz="1800"/>
            </a:lvl1pPr>
          </a:lstStyle>
          <a:p>
            <a:fld id="{CC2706E1-2C44-47A9-84F1-9987128255F4}" type="datetimeFigureOut">
              <a:rPr lang="tr-TR" smtClean="0"/>
              <a:t>3.10.2018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815" tIns="67909" rIns="135815" bIns="67909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489" y="4714165"/>
            <a:ext cx="5436706" cy="4468508"/>
          </a:xfrm>
          <a:prstGeom prst="rect">
            <a:avLst/>
          </a:prstGeom>
        </p:spPr>
        <p:txBody>
          <a:bodyPr vert="horz" lIns="135815" tIns="67909" rIns="135815" bIns="67909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5" y="9428319"/>
            <a:ext cx="2946375" cy="495981"/>
          </a:xfrm>
          <a:prstGeom prst="rect">
            <a:avLst/>
          </a:prstGeom>
        </p:spPr>
        <p:txBody>
          <a:bodyPr vert="horz" lIns="135815" tIns="67909" rIns="135815" bIns="67909" rtlCol="0" anchor="b"/>
          <a:lstStyle>
            <a:lvl1pPr algn="l">
              <a:defRPr sz="18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08" y="9428319"/>
            <a:ext cx="2943987" cy="495981"/>
          </a:xfrm>
          <a:prstGeom prst="rect">
            <a:avLst/>
          </a:prstGeom>
        </p:spPr>
        <p:txBody>
          <a:bodyPr vert="horz" lIns="135815" tIns="67909" rIns="135815" bIns="67909" rtlCol="0" anchor="b"/>
          <a:lstStyle>
            <a:lvl1pPr algn="r">
              <a:defRPr sz="1800"/>
            </a:lvl1pPr>
          </a:lstStyle>
          <a:p>
            <a:fld id="{CF914586-349F-46D1-9CDD-37AB8233605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68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9E43-BDD3-4425-AEFC-60ECEB51720C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243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4586-349F-46D1-9CDD-37AB8233605C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313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TÜİK</a:t>
            </a:r>
            <a:r>
              <a:rPr lang="tr-TR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2017 verilerine göre ülkemizde toplamda   9.251.704 da alanda , 3.883.370 ton  yağlı tohumlu bitki üretilmektedir.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4586-349F-46D1-9CDD-37AB8233605C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85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4586-349F-46D1-9CDD-37AB8233605C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70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4586-349F-46D1-9CDD-37AB8233605C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73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90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40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F46-71E1-4906-A1D4-F2E9CCC12B78}" type="datetime1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526" y="6309320"/>
            <a:ext cx="9153526" cy="5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 userDrawn="1"/>
        </p:nvSpPr>
        <p:spPr>
          <a:xfrm>
            <a:off x="555318" y="6412860"/>
            <a:ext cx="858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TARIM ve ORMAN BAKANLIĞI  –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EYLÜL </a:t>
            </a: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2018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884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F46-71E1-4906-A1D4-F2E9CCC12B78}" type="datetime1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526" y="6309320"/>
            <a:ext cx="9153526" cy="5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 userDrawn="1"/>
        </p:nvSpPr>
        <p:spPr>
          <a:xfrm>
            <a:off x="555318" y="6412860"/>
            <a:ext cx="858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TARIM ve ORMAN BAKANLIĞI  –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EYLÜL </a:t>
            </a: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2018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884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F46-71E1-4906-A1D4-F2E9CCC12B78}" type="datetime1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526" y="6309320"/>
            <a:ext cx="9153526" cy="5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 userDrawn="1"/>
        </p:nvSpPr>
        <p:spPr>
          <a:xfrm>
            <a:off x="555318" y="6412860"/>
            <a:ext cx="858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TARIM ve ORMAN BAKANLIĞI  –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EYLÜL </a:t>
            </a: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2018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884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49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43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87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51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2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81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92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649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581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068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976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928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F46-71E1-4906-A1D4-F2E9CCC12B78}" type="datetime1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526" y="6309320"/>
            <a:ext cx="9153526" cy="5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 userDrawn="1"/>
        </p:nvSpPr>
        <p:spPr>
          <a:xfrm>
            <a:off x="555318" y="6412860"/>
            <a:ext cx="858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TARIM ve ORMAN BAKANLIĞI  –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EYLÜL </a:t>
            </a:r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2018</a:t>
            </a:r>
            <a:r>
              <a:rPr lang="tr-TR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tr-T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884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3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84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28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6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2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2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04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55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2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77" r:id="rId12"/>
    <p:sldLayoutId id="2147483900" r:id="rId13"/>
    <p:sldLayoutId id="214748400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9307-C690-41E0-A8EC-E1B9F4376D5C}" type="datetimeFigureOut">
              <a:rPr lang="tr-TR" smtClean="0"/>
              <a:t>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574E-7D5B-4E51-849F-FD3280B368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0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0.gstatic.com/images?q=tbn:ANd9GcRmRyH0-QyjsgCWzON4g0736NfixjslrkIo9K2FbJJlRgiAap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6" y="2204864"/>
            <a:ext cx="937665" cy="895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-36512" y="44624"/>
            <a:ext cx="4283967" cy="6262786"/>
            <a:chOff x="9650" y="1134269"/>
            <a:chExt cx="4283967" cy="51406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" y="1134269"/>
              <a:ext cx="4283967" cy="5140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496" y="2204864"/>
              <a:ext cx="1046808" cy="10081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190" y="3808090"/>
              <a:ext cx="693530" cy="727355"/>
            </a:xfrm>
            <a:prstGeom prst="ellipse">
              <a:avLst/>
            </a:prstGeom>
            <a:ln w="34925" cap="rnd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66" y="4514453"/>
              <a:ext cx="610730" cy="642739"/>
            </a:xfrm>
            <a:prstGeom prst="ellipse">
              <a:avLst/>
            </a:prstGeom>
            <a:ln w="34925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Metin kutusu 1"/>
          <p:cNvSpPr txBox="1"/>
          <p:nvPr/>
        </p:nvSpPr>
        <p:spPr>
          <a:xfrm>
            <a:off x="2652142" y="1970118"/>
            <a:ext cx="6305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</a:t>
            </a:r>
            <a:r>
              <a:rPr lang="tr-T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BİTKİLERİNDE DESTEKLEME POLİTİKALRININ </a:t>
            </a:r>
          </a:p>
          <a:p>
            <a:pPr algn="ctr"/>
            <a:r>
              <a:rPr lang="tr-T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DÜNÜ, BUGÜNÜ, YARINI</a:t>
            </a:r>
            <a:endParaRPr lang="tr-TR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0057212"/>
              </p:ext>
            </p:extLst>
          </p:nvPr>
        </p:nvGraphicFramePr>
        <p:xfrm>
          <a:off x="467544" y="977235"/>
          <a:ext cx="8496945" cy="485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8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83412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2018*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Ayçiçeği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30.618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47.498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57.328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24.777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(çiğit)**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185.776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81.547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 fıstığı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Kanola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Susam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7.048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Unvan 1"/>
          <p:cNvSpPr>
            <a:spLocks noGrp="1"/>
          </p:cNvSpPr>
          <p:nvPr>
            <p:ph type="title" idx="4294967295"/>
          </p:nvPr>
        </p:nvSpPr>
        <p:spPr>
          <a:xfrm>
            <a:off x="749395" y="260648"/>
            <a:ext cx="7813675" cy="7112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ÜLKEMİZİN YAĞ BİTKİLERİ İHRACAT MİKTARI (Ton)</a:t>
            </a:r>
            <a:endParaRPr lang="tr-T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76370" y="5877272"/>
            <a:ext cx="54798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Kaynak </a:t>
            </a:r>
            <a:r>
              <a:rPr lang="tr-T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TUİK,  2018* TÜİK </a:t>
            </a: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tahmini ,GTİP** Pamuk Tohumu, 120721,120729 </a:t>
            </a:r>
            <a:endParaRPr lang="tr-T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60442" y="332656"/>
            <a:ext cx="7886700" cy="1325563"/>
          </a:xfrm>
        </p:spPr>
        <p:txBody>
          <a:bodyPr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 </a:t>
            </a:r>
            <a:r>
              <a:rPr 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ÖNEMLİ</a:t>
            </a:r>
            <a:r>
              <a:rPr lang="tr-T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İHRACATA </a:t>
            </a:r>
            <a:r>
              <a:rPr 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 </a:t>
            </a:r>
            <a:r>
              <a:rPr lang="tr-T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</a:t>
            </a:r>
            <a:r>
              <a:rPr 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BİTKİLERİ (Ton)</a:t>
            </a:r>
            <a:endParaRPr lang="tr-TR" dirty="0"/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89919"/>
              </p:ext>
            </p:extLst>
          </p:nvPr>
        </p:nvGraphicFramePr>
        <p:xfrm>
          <a:off x="395536" y="1658218"/>
          <a:ext cx="8568952" cy="414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0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28649" y="299157"/>
            <a:ext cx="7886700" cy="1325563"/>
          </a:xfrm>
        </p:spPr>
        <p:txBody>
          <a:bodyPr/>
          <a:lstStyle/>
          <a:p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ÜLKEMİZİN YAĞ BİTKİLERİ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İHRACAT DEĞERİ 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(Bin $)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2576587"/>
              </p:ext>
            </p:extLst>
          </p:nvPr>
        </p:nvGraphicFramePr>
        <p:xfrm>
          <a:off x="251521" y="1668782"/>
          <a:ext cx="8442976" cy="413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3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38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38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38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</a:p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2002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2003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2017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2018*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Ayçiçeği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3.713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8.406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76.339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120.415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138.035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69.499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Pamuk(çiğit)**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-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-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2.280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3.778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7.453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7.892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7.129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108.362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44.854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891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 fıstığı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91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294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362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941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1.634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766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Kanola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0,918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636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183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1.772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1.350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229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59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009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Susam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4.460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5.136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9.028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13.490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15.719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11.350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47246" y="5877272"/>
            <a:ext cx="56089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Kaynak </a:t>
            </a:r>
            <a:r>
              <a:rPr lang="tr-T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TUİK,  2018* TÜİK </a:t>
            </a: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tahmini ,GTİP** Pamuk Tohumu, 120721,120729 </a:t>
            </a:r>
            <a:endParaRPr lang="tr-T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851920" y="332656"/>
            <a:ext cx="78867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</a:pPr>
            <a:r>
              <a:rPr lang="tr-TR" sz="1650" b="1" dirty="0">
                <a:solidFill>
                  <a:srgbClr val="9BBB59">
                    <a:lumMod val="50000"/>
                  </a:srgbClr>
                </a:solidFill>
                <a:latin typeface="Times New Roman"/>
                <a:ea typeface="Times New Roman"/>
                <a:cs typeface="Arial" charset="0"/>
              </a:rPr>
              <a:t/>
            </a:r>
            <a:br>
              <a:rPr lang="tr-TR" sz="1650" b="1" dirty="0">
                <a:solidFill>
                  <a:srgbClr val="9BBB59">
                    <a:lumMod val="50000"/>
                  </a:srgbClr>
                </a:solidFill>
                <a:latin typeface="Times New Roman"/>
                <a:ea typeface="Times New Roman"/>
                <a:cs typeface="Arial" charset="0"/>
              </a:rPr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0649394"/>
              </p:ext>
            </p:extLst>
          </p:nvPr>
        </p:nvGraphicFramePr>
        <p:xfrm>
          <a:off x="628650" y="1658220"/>
          <a:ext cx="7975799" cy="378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271">
                  <a:extLst>
                    <a:ext uri="{9D8B030D-6E8A-4147-A177-3AD203B41FA5}">
                      <a16:colId xmlns="" xmlns:a16="http://schemas.microsoft.com/office/drawing/2014/main" val="2697040019"/>
                    </a:ext>
                  </a:extLst>
                </a:gridCol>
                <a:gridCol w="1017296">
                  <a:extLst>
                    <a:ext uri="{9D8B030D-6E8A-4147-A177-3AD203B41FA5}">
                      <a16:colId xmlns="" xmlns:a16="http://schemas.microsoft.com/office/drawing/2014/main" val="3914591008"/>
                    </a:ext>
                  </a:extLst>
                </a:gridCol>
                <a:gridCol w="1017296">
                  <a:extLst>
                    <a:ext uri="{9D8B030D-6E8A-4147-A177-3AD203B41FA5}">
                      <a16:colId xmlns="" xmlns:a16="http://schemas.microsoft.com/office/drawing/2014/main" val="1238510474"/>
                    </a:ext>
                  </a:extLst>
                </a:gridCol>
                <a:gridCol w="1162624">
                  <a:extLst>
                    <a:ext uri="{9D8B030D-6E8A-4147-A177-3AD203B41FA5}">
                      <a16:colId xmlns="" xmlns:a16="http://schemas.microsoft.com/office/drawing/2014/main" val="2707437695"/>
                    </a:ext>
                  </a:extLst>
                </a:gridCol>
                <a:gridCol w="1017296">
                  <a:extLst>
                    <a:ext uri="{9D8B030D-6E8A-4147-A177-3AD203B41FA5}">
                      <a16:colId xmlns="" xmlns:a16="http://schemas.microsoft.com/office/drawing/2014/main" val="1912396971"/>
                    </a:ext>
                  </a:extLst>
                </a:gridCol>
                <a:gridCol w="1089960">
                  <a:extLst>
                    <a:ext uri="{9D8B030D-6E8A-4147-A177-3AD203B41FA5}">
                      <a16:colId xmlns="" xmlns:a16="http://schemas.microsoft.com/office/drawing/2014/main" val="3799688380"/>
                    </a:ext>
                  </a:extLst>
                </a:gridCol>
                <a:gridCol w="1000056">
                  <a:extLst>
                    <a:ext uri="{9D8B030D-6E8A-4147-A177-3AD203B41FA5}">
                      <a16:colId xmlns="" xmlns:a16="http://schemas.microsoft.com/office/drawing/2014/main" val="907187273"/>
                    </a:ext>
                  </a:extLst>
                </a:gridCol>
              </a:tblGrid>
              <a:tr h="74919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533267641"/>
                  </a:ext>
                </a:extLst>
              </a:tr>
              <a:tr h="7594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Yağlı Tohum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2.095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1.723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2.322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2.012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3.041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3.164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431437987"/>
                  </a:ext>
                </a:extLst>
              </a:tr>
              <a:tr h="7594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 Yağ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1.046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1.391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1.542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1.482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23766520"/>
                  </a:ext>
                </a:extLst>
              </a:tr>
              <a:tr h="7594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Küspe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1.301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1.723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1.368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1.584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407027508"/>
                  </a:ext>
                </a:extLst>
              </a:tr>
              <a:tr h="7594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Toplam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3.683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3.382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4.669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5.126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5.951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6.230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69401980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17748" y="476672"/>
            <a:ext cx="7886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YILLAR İTİBARİYLE </a:t>
            </a:r>
          </a:p>
          <a:p>
            <a:pPr algn="ctr" fontAlgn="b"/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YAĞLI TOHUM VE TÜREVLERİ İTHALATI (BİN TON)</a:t>
            </a:r>
          </a:p>
        </p:txBody>
      </p:sp>
    </p:spTree>
    <p:extLst>
      <p:ext uri="{BB962C8B-B14F-4D97-AF65-F5344CB8AC3E}">
        <p14:creationId xmlns:p14="http://schemas.microsoft.com/office/powerpoint/2010/main" val="9285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467544" y="364039"/>
            <a:ext cx="7886700" cy="1325563"/>
          </a:xfrm>
        </p:spPr>
        <p:txBody>
          <a:bodyPr/>
          <a:lstStyle/>
          <a:p>
            <a:pPr algn="ctr" fontAlgn="b"/>
            <a:r>
              <a:rPr 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 İTİBARİYLE </a:t>
            </a:r>
            <a:br>
              <a:rPr 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YAĞLI TOHUM VE TÜREVLERİ İTHALATI (BİN TON)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109263"/>
              </p:ext>
            </p:extLst>
          </p:nvPr>
        </p:nvGraphicFramePr>
        <p:xfrm>
          <a:off x="179512" y="1412776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7806079"/>
              </p:ext>
            </p:extLst>
          </p:nvPr>
        </p:nvGraphicFramePr>
        <p:xfrm>
          <a:off x="755576" y="1340770"/>
          <a:ext cx="7886703" cy="41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84">
                  <a:extLst>
                    <a:ext uri="{9D8B030D-6E8A-4147-A177-3AD203B41FA5}">
                      <a16:colId xmlns="" xmlns:a16="http://schemas.microsoft.com/office/drawing/2014/main" val="2565132323"/>
                    </a:ext>
                  </a:extLst>
                </a:gridCol>
                <a:gridCol w="912359">
                  <a:extLst>
                    <a:ext uri="{9D8B030D-6E8A-4147-A177-3AD203B41FA5}">
                      <a16:colId xmlns="" xmlns:a16="http://schemas.microsoft.com/office/drawing/2014/main" val="756175411"/>
                    </a:ext>
                  </a:extLst>
                </a:gridCol>
                <a:gridCol w="1126672">
                  <a:extLst>
                    <a:ext uri="{9D8B030D-6E8A-4147-A177-3AD203B41FA5}">
                      <a16:colId xmlns="" xmlns:a16="http://schemas.microsoft.com/office/drawing/2014/main" val="4133019596"/>
                    </a:ext>
                  </a:extLst>
                </a:gridCol>
                <a:gridCol w="1126672">
                  <a:extLst>
                    <a:ext uri="{9D8B030D-6E8A-4147-A177-3AD203B41FA5}">
                      <a16:colId xmlns="" xmlns:a16="http://schemas.microsoft.com/office/drawing/2014/main" val="2026580926"/>
                    </a:ext>
                  </a:extLst>
                </a:gridCol>
                <a:gridCol w="1126672">
                  <a:extLst>
                    <a:ext uri="{9D8B030D-6E8A-4147-A177-3AD203B41FA5}">
                      <a16:colId xmlns="" xmlns:a16="http://schemas.microsoft.com/office/drawing/2014/main" val="1033065994"/>
                    </a:ext>
                  </a:extLst>
                </a:gridCol>
                <a:gridCol w="1126672">
                  <a:extLst>
                    <a:ext uri="{9D8B030D-6E8A-4147-A177-3AD203B41FA5}">
                      <a16:colId xmlns="" xmlns:a16="http://schemas.microsoft.com/office/drawing/2014/main" val="1725924687"/>
                    </a:ext>
                  </a:extLst>
                </a:gridCol>
                <a:gridCol w="1126672">
                  <a:extLst>
                    <a:ext uri="{9D8B030D-6E8A-4147-A177-3AD203B41FA5}">
                      <a16:colId xmlns="" xmlns:a16="http://schemas.microsoft.com/office/drawing/2014/main" val="3958975825"/>
                    </a:ext>
                  </a:extLst>
                </a:gridCol>
              </a:tblGrid>
              <a:tr h="835292"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47042189"/>
                  </a:ext>
                </a:extLst>
              </a:tr>
              <a:tr h="835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Yağlı Tohum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910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1.358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1.245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1.417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1.401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067113716"/>
                  </a:ext>
                </a:extLst>
              </a:tr>
              <a:tr h="835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 yağ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1.338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1.602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1.663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1.509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914378983"/>
                  </a:ext>
                </a:extLst>
              </a:tr>
              <a:tr h="835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Küspe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8423974"/>
                  </a:ext>
                </a:extLst>
              </a:tr>
              <a:tr h="8352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TOPLAM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1.693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2.058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3.122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3.655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3.500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3.435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78241329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67544" y="404664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YILLAR İTİBARİYLE YAĞLI TOHUM VE TÜREVLERİ İTHALATI    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(MİLYON DOLAR)</a:t>
            </a:r>
            <a:endParaRPr lang="tr-TR" sz="2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7886700" cy="1095375"/>
          </a:xfrm>
        </p:spPr>
        <p:txBody>
          <a:bodyPr>
            <a:normAutofit/>
          </a:bodyPr>
          <a:lstStyle/>
          <a:p>
            <a:pPr lvl="0" algn="ctr" fontAlgn="b">
              <a:lnSpc>
                <a:spcPct val="100000"/>
              </a:lnSpc>
              <a:spcAft>
                <a:spcPct val="0"/>
              </a:spcAft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 İTİBARİYLE YAĞLI TOHUM VE TÜREVLERİ İTHALATI                         (MİLYON DOLAR)</a:t>
            </a:r>
            <a:b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0888515"/>
              </p:ext>
            </p:extLst>
          </p:nvPr>
        </p:nvGraphicFramePr>
        <p:xfrm>
          <a:off x="179512" y="1052736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09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886700" cy="6477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BİTKİLERİNDE YETERLİLİK 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4592972"/>
              </p:ext>
            </p:extLst>
          </p:nvPr>
        </p:nvGraphicFramePr>
        <p:xfrm>
          <a:off x="683568" y="1700809"/>
          <a:ext cx="7886700" cy="352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="" xmlns:a16="http://schemas.microsoft.com/office/drawing/2014/main" val="1743533906"/>
                    </a:ext>
                  </a:extLst>
                </a:gridCol>
                <a:gridCol w="3943350">
                  <a:extLst>
                    <a:ext uri="{9D8B030D-6E8A-4147-A177-3AD203B41FA5}">
                      <a16:colId xmlns="" xmlns:a16="http://schemas.microsoft.com/office/drawing/2014/main" val="4220376561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YAĞLI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TOHUMLU BİTKİLER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YETERLİLİK ORANALARI  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69076809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YAĞLIK AYÇİÇEĞİ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47103867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PAMUK(ÇİĞİT)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21569744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410468551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KANOLA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61184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79512" y="1171982"/>
            <a:ext cx="8640960" cy="4608512"/>
          </a:xfrm>
        </p:spPr>
        <p:txBody>
          <a:bodyPr>
            <a:normAutofit fontScale="25000" lnSpcReduction="20000"/>
          </a:bodyPr>
          <a:lstStyle/>
          <a:p>
            <a:pPr marL="270034" lvl="0" indent="-270034" algn="just">
              <a:lnSpc>
                <a:spcPct val="120000"/>
              </a:lnSpc>
              <a:spcAft>
                <a:spcPts val="0"/>
              </a:spcAft>
              <a:buFont typeface="Wingdings"/>
              <a:buChar char=""/>
            </a:pP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TÜİK verilerine göre;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2002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yılında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2,5 milyon ton 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olan yağlı tohumlar üretimi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45,5 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oranında artarak 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3,7 milyon ton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a yükselmiştir.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 TÜİK 1. 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tahminlerine göre </a:t>
            </a:r>
            <a:r>
              <a:rPr lang="tr-TR" sz="8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milyon ton 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üretim öngörülmektedir.</a:t>
            </a:r>
          </a:p>
          <a:p>
            <a:pPr marL="270034" lvl="0" indent="-270034" algn="just">
              <a:lnSpc>
                <a:spcPct val="120000"/>
              </a:lnSpc>
              <a:spcAft>
                <a:spcPts val="0"/>
              </a:spcAft>
              <a:buFont typeface="Wingdings"/>
              <a:buChar char=""/>
            </a:pPr>
            <a:r>
              <a:rPr lang="tr-TR" sz="8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Bakanlığımızca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uygulanan destekleme politikaları ile yıllar itibari ile </a:t>
            </a:r>
            <a:r>
              <a:rPr lang="tr-TR" sz="8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yağlı tohumlu bitkiler üretiminde buna bağlı olarak sanayisinde ciddi artışlar olmuştur. </a:t>
            </a:r>
            <a:endParaRPr lang="tr-TR" sz="8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034" lvl="0" indent="-270034" algn="just">
              <a:lnSpc>
                <a:spcPct val="120000"/>
              </a:lnSpc>
              <a:spcAft>
                <a:spcPts val="0"/>
              </a:spcAft>
              <a:buFont typeface="Wingdings"/>
              <a:buChar char=""/>
            </a:pPr>
            <a:r>
              <a:rPr lang="tr-TR" sz="8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Ülkemizde </a:t>
            </a:r>
            <a:r>
              <a:rPr lang="tr-TR" sz="8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yağlı tohum üreticisinin daha geniş alanda üretim yapabilmesi ve dışa bağımlılığın azalması için </a:t>
            </a:r>
            <a:r>
              <a:rPr lang="tr-TR" sz="8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üreticimizin desteklemesine bütçe imkanları çerçevesinde devam edilmektedir. </a:t>
            </a:r>
            <a:endParaRPr lang="tr-TR" sz="1800" dirty="0">
              <a:latin typeface="Arial"/>
              <a:ea typeface="Calibri"/>
              <a:cs typeface="Times New Roman"/>
            </a:endParaRPr>
          </a:p>
          <a:p>
            <a:pPr marL="270034" lvl="0" indent="-270034" algn="just">
              <a:spcAft>
                <a:spcPts val="0"/>
              </a:spcAft>
              <a:buFont typeface="Wingdings"/>
              <a:buChar char=""/>
            </a:pPr>
            <a:endParaRPr lang="tr-TR" sz="1800" dirty="0" smtClean="0">
              <a:latin typeface="Arial"/>
              <a:ea typeface="Calibri"/>
              <a:cs typeface="Times New Roman"/>
            </a:endParaRPr>
          </a:p>
          <a:p>
            <a:pPr marL="270034" lvl="0" indent="-270034" algn="just">
              <a:spcAft>
                <a:spcPts val="0"/>
              </a:spcAft>
              <a:buFont typeface="Wingdings"/>
              <a:buChar char=""/>
            </a:pPr>
            <a:endParaRPr lang="tr-TR" sz="1800" dirty="0">
              <a:latin typeface="Arial"/>
              <a:ea typeface="Calibri"/>
              <a:cs typeface="Times New Roman"/>
            </a:endParaRPr>
          </a:p>
          <a:p>
            <a:pPr marL="270034" lvl="0" indent="-270034" algn="just">
              <a:spcAft>
                <a:spcPts val="0"/>
              </a:spcAft>
              <a:buFont typeface="Wingdings"/>
              <a:buChar char=""/>
            </a:pPr>
            <a:endParaRPr lang="tr-TR" sz="1800" dirty="0">
              <a:latin typeface="Arial"/>
              <a:ea typeface="Calibri"/>
              <a:cs typeface="Times New Roman"/>
            </a:endParaRPr>
          </a:p>
          <a:p>
            <a:pPr marL="270034" lvl="0" indent="-270034">
              <a:spcAft>
                <a:spcPts val="0"/>
              </a:spcAft>
              <a:buFont typeface="Wingdings"/>
              <a:buChar char=""/>
            </a:pPr>
            <a:endParaRPr lang="tr-TR" sz="1800" dirty="0"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56642" y="188640"/>
            <a:ext cx="7886700" cy="636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 DESTEKLEME POLİTİKASI 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 idx="4294967295"/>
          </p:nvPr>
        </p:nvSpPr>
        <p:spPr>
          <a:xfrm>
            <a:off x="592646" y="-16221"/>
            <a:ext cx="7886700" cy="636909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 DESTEKLEME POLİTİKASI 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539552" y="16906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00050"/>
              </p:ext>
            </p:extLst>
          </p:nvPr>
        </p:nvGraphicFramePr>
        <p:xfrm>
          <a:off x="592646" y="620688"/>
          <a:ext cx="8151126" cy="55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563">
                  <a:extLst>
                    <a:ext uri="{9D8B030D-6E8A-4147-A177-3AD203B41FA5}">
                      <a16:colId xmlns:a16="http://schemas.microsoft.com/office/drawing/2014/main" xmlns="" val="3969234765"/>
                    </a:ext>
                  </a:extLst>
                </a:gridCol>
                <a:gridCol w="4075563">
                  <a:extLst>
                    <a:ext uri="{9D8B030D-6E8A-4147-A177-3AD203B41FA5}">
                      <a16:colId xmlns:a16="http://schemas.microsoft.com/office/drawing/2014/main" xmlns="" val="4241581566"/>
                    </a:ext>
                  </a:extLst>
                </a:gridCol>
              </a:tblGrid>
              <a:tr h="31970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 ADI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BAŞLAMA YILI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212060"/>
                  </a:ext>
                </a:extLst>
              </a:tr>
              <a:tr h="552219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KÜTLÜ PAMUK PRİM</a:t>
                      </a:r>
                    </a:p>
                    <a:p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726191"/>
                  </a:ext>
                </a:extLst>
              </a:tr>
              <a:tr h="552219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YAĞLIK AYÇİÇEĞİ</a:t>
                      </a:r>
                      <a:r>
                        <a:rPr lang="tr-T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PRİM</a:t>
                      </a:r>
                    </a:p>
                    <a:p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695441"/>
                  </a:ext>
                </a:extLst>
              </a:tr>
              <a:tr h="552219">
                <a:tc>
                  <a:txBody>
                    <a:bodyPr/>
                    <a:lstStyle/>
                    <a:p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SOYA FASULYESİ PRİM</a:t>
                      </a:r>
                    </a:p>
                    <a:p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162344"/>
                  </a:ext>
                </a:extLst>
              </a:tr>
              <a:tr h="552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KANOLA PRİM</a:t>
                      </a:r>
                    </a:p>
                    <a:p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471368"/>
                  </a:ext>
                </a:extLst>
              </a:tr>
              <a:tr h="552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ASPİR PRİM</a:t>
                      </a:r>
                    </a:p>
                    <a:p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2893"/>
                  </a:ext>
                </a:extLst>
              </a:tr>
              <a:tr h="2340540">
                <a:tc gridSpan="2">
                  <a:txBody>
                    <a:bodyPr/>
                    <a:lstStyle/>
                    <a:p>
                      <a:r>
                        <a:rPr lang="tr-TR" sz="1600" dirty="0" smtClean="0"/>
                        <a:t>-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Kütlü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Pamuk, 1993 yılında  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 TL/kg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2018 Yılında 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Krş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/kg</a:t>
                      </a:r>
                    </a:p>
                    <a:p>
                      <a:endParaRPr lang="tr-TR" sz="1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-Yağlık Ayçiçeği, 1999 Yılında  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TL/kg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2018 Yılında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Krş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kg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sz="1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-Soya Fasulyesi Prim, 1999 Yılında  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TL/kg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2018 Yılında  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Krş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/kg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tr-TR" sz="1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Kanola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2000 Yılında,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TL/kg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2018 Yılında 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Krş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2006 Yılında ,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Krş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2018 Yılında 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Krş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kg</a:t>
                      </a:r>
                      <a:endParaRPr lang="tr-T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>
                <a:solidFill>
                  <a:srgbClr val="FFFF00"/>
                </a:solidFill>
                <a:latin typeface="Arial" charset="0"/>
              </a:rPr>
              <a:pPr/>
              <a:t>2</a:t>
            </a:fld>
            <a:endParaRPr lang="tr-TR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 idx="4294967295"/>
          </p:nvPr>
        </p:nvSpPr>
        <p:spPr>
          <a:xfrm>
            <a:off x="202432" y="295578"/>
            <a:ext cx="8690047" cy="7112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KÜRESEL YAĞLI TOHUMLU BİTKİLER 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ÜRETİMİ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67678"/>
              </p:ext>
            </p:extLst>
          </p:nvPr>
        </p:nvGraphicFramePr>
        <p:xfrm>
          <a:off x="202433" y="1268760"/>
          <a:ext cx="8690047" cy="1569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5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4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3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Milyon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Ton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2017/2018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Tahmin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2018/2019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Projeksiyon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Üretim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552.8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575.3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07504" y="2873921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02432" y="5760041"/>
            <a:ext cx="87129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 marL="571500" indent="-571500">
              <a:spcBef>
                <a:spcPts val="600"/>
              </a:spcBef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563" indent="-182563" algn="just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tr-TR" sz="1800" dirty="0" smtClean="0"/>
              <a:t>2018/2019 Projeksiyonu: 23.5 Milyon Ton artış beklenmektedir.</a:t>
            </a:r>
            <a:endParaRPr lang="tr-TR" sz="1800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3645"/>
              </p:ext>
            </p:extLst>
          </p:nvPr>
        </p:nvGraphicFramePr>
        <p:xfrm>
          <a:off x="202432" y="3053066"/>
          <a:ext cx="8690047" cy="251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3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5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Milyon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Ton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2017/2018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Tahmin 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Soya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362.7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Kolza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65.3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2307165510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Ayçiçeği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51.3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511102723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Pamuk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43.5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3055133537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Yerfıstığı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30.1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24997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27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 idx="4294967295"/>
          </p:nvPr>
        </p:nvSpPr>
        <p:spPr>
          <a:xfrm>
            <a:off x="539552" y="365125"/>
            <a:ext cx="7886700" cy="1325563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 DESTEKLEME POLİTİKASI 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539552" y="16906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yılında yağ bitkilerinde 2018/11460 sayılı Bakanlar Kurulu Kararınca;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Havza Bazlı Fark Ödemesi Desteği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Mazot ve Gübre desteği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Yurt içi sertifikalı tohumluk desteği: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Yurt içi sertifikalı tohumluk üretim desteği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Organik tarım desteği	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ğ Ok 5">
            <a:hlinkClick r:id="rId3" action="ppaction://hlinksldjump"/>
          </p:cNvPr>
          <p:cNvSpPr/>
          <p:nvPr/>
        </p:nvSpPr>
        <p:spPr>
          <a:xfrm>
            <a:off x="8532440" y="6490794"/>
            <a:ext cx="576064" cy="3326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23528" y="1124745"/>
            <a:ext cx="8568952" cy="51845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Girdi maliyetlerinin (sulama, tohumluk </a:t>
            </a:r>
            <a:r>
              <a:rPr lang="tr-T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yüksek olması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 ödemesi desteği birim miktarının üreticiler tarafından yeterli görülmemesi,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Üst üste aynı araziye ekim/münavebenin uygulanmaması </a:t>
            </a: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Hasat, taşıma, depolama ve kurutma işlemlerinde yetersiz kapasite, özensiz ve bilgisiz kullanımlar nedeniyle kalite kayıpları oluşması.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Tüketici ile üretici arasındaki aracılardan kaynaklanan fiyat artışı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Arz açığının olması , üretimin tüketimi karşılamaması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 ihtiyacı ve depolama kısıtları nedeniyle üreticilerin ürünlerini, fiyatların düşük olduğu hasat döneminde satmak zorunda kalmaları.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tr-T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bitkileri ürünleri taklit ve tağşişe konu olmakta,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tr-T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tr-TR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57921" y="332656"/>
            <a:ext cx="722960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 GENEL SORUNLARI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251080" y="764704"/>
            <a:ext cx="8713407" cy="55446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yağlı tohumlu bitkiler grubunda yer alan ürünlerde arz açığı nedeniyle net ithalatçı konumundayız, 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Hammadde üretiminin yetersiz olması nedeniyle gerek hammadde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gerekse ham yağ ithalatı yapılmakta,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2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Üreticilerimiz </a:t>
            </a:r>
            <a:r>
              <a:rPr lang="tr-T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sertifikalı tohumluk kullanarak sanayicilerimizin kaliteli </a:t>
            </a: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hammadde ihtiyacını </a:t>
            </a:r>
            <a:r>
              <a:rPr lang="tr-T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karşılamalı,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2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Mevcut işlenebilir tarım alanlarımızın rasyonel kullanımını sağlayarak bu alanlardan maksimum verimi elde etmeliyiz,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Gerek üreticilerimizin gerekse özel sektörün tarıma olan ilgisini artırmak için yeni projeler ve uygulamaları hayata geçiriyoruz. (Hazine arazilerinin kiralanması, NAD projesi </a:t>
            </a:r>
            <a:r>
              <a:rPr lang="tr-TR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günlerde döviz kurunda meydana gelen dalgalanma nedeni ile üreticimizin ve sanayicimizin maliyetlerini düşürmek için tedbirler alıyoruz,  (Bakanlığımız ve Ticaret Bakanlığınca)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tr-TR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tr-T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95536" y="188640"/>
            <a:ext cx="48965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325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7864" y="5013176"/>
            <a:ext cx="57606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</a:p>
        </p:txBody>
      </p:sp>
      <p:sp>
        <p:nvSpPr>
          <p:cNvPr id="6" name="Sağ Ok 5">
            <a:hlinkClick r:id="rId2" action="ppaction://hlinksldjump"/>
          </p:cNvPr>
          <p:cNvSpPr/>
          <p:nvPr/>
        </p:nvSpPr>
        <p:spPr>
          <a:xfrm>
            <a:off x="8532440" y="6490794"/>
            <a:ext cx="576064" cy="3326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548680"/>
            <a:ext cx="864096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TARIM VE ORMAN BAKANLIĞI</a:t>
            </a:r>
          </a:p>
          <a:p>
            <a:pPr lvl="0"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Bitkisel Üretim Genel Müdürlüğü</a:t>
            </a:r>
          </a:p>
          <a:p>
            <a:pPr lvl="0" algn="ctr">
              <a:lnSpc>
                <a:spcPct val="150000"/>
              </a:lnSpc>
            </a:pPr>
            <a:endParaRPr lang="tr-TR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tr-T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Şevket TEKİN</a:t>
            </a:r>
          </a:p>
          <a:p>
            <a:pPr lvl="0"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Müdür Yardımcısı</a:t>
            </a:r>
            <a:endParaRPr lang="tr-T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9707"/>
              </p:ext>
            </p:extLst>
          </p:nvPr>
        </p:nvGraphicFramePr>
        <p:xfrm>
          <a:off x="179512" y="260648"/>
          <a:ext cx="8784976" cy="565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ikdörtgen 1"/>
          <p:cNvSpPr/>
          <p:nvPr/>
        </p:nvSpPr>
        <p:spPr>
          <a:xfrm>
            <a:off x="251520" y="6021288"/>
            <a:ext cx="3813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600" dirty="0">
                <a:solidFill>
                  <a:prstClr val="black"/>
                </a:solidFill>
              </a:rPr>
              <a:t>Palm Yağı Uzakdoğu ülkelerinde ağırlıktadır. </a:t>
            </a:r>
          </a:p>
        </p:txBody>
      </p:sp>
    </p:spTree>
    <p:extLst>
      <p:ext uri="{BB962C8B-B14F-4D97-AF65-F5344CB8AC3E}">
        <p14:creationId xmlns:p14="http://schemas.microsoft.com/office/powerpoint/2010/main" val="22164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2308-01C3-493D-B6E8-FE8ECE49137C}" type="slidenum">
              <a:rPr lang="tr-TR">
                <a:solidFill>
                  <a:srgbClr val="FFFF00"/>
                </a:solidFill>
                <a:latin typeface="Arial" charset="0"/>
              </a:rPr>
              <a:pPr/>
              <a:t>4</a:t>
            </a:fld>
            <a:endParaRPr lang="tr-TR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93063" cy="7112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 YAĞ  BİTKİLERİ 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ÜRETİMİ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49619"/>
              </p:ext>
            </p:extLst>
          </p:nvPr>
        </p:nvGraphicFramePr>
        <p:xfrm>
          <a:off x="202433" y="1268760"/>
          <a:ext cx="8690047" cy="1569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5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4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3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Bin Ton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2017/2018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Tahmin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2018/2019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Projeksiyon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Üretim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3.635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3.937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07504" y="2873921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20000"/>
                <a:lumOff val="80000"/>
              </a:schemeClr>
            </a:extrusionClr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 marL="571500" indent="-571500">
              <a:spcBef>
                <a:spcPts val="600"/>
              </a:spcBef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563" indent="-182563" algn="just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tr-TR" sz="1800" dirty="0" smtClean="0"/>
              <a:t>* 2018 Yılı TÜİK 1. Tahmin</a:t>
            </a:r>
            <a:endParaRPr lang="tr-TR" sz="1800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94584"/>
              </p:ext>
            </p:extLst>
          </p:nvPr>
        </p:nvGraphicFramePr>
        <p:xfrm>
          <a:off x="202432" y="3053066"/>
          <a:ext cx="8690048" cy="251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17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1711">
                  <a:extLst>
                    <a:ext uri="{9D8B030D-6E8A-4147-A177-3AD203B41FA5}">
                      <a16:colId xmlns="" xmlns:a16="http://schemas.microsoft.com/office/drawing/2014/main" val="3054645103"/>
                    </a:ext>
                  </a:extLst>
                </a:gridCol>
              </a:tblGrid>
              <a:tr h="535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Bin Ton</a:t>
                      </a:r>
                      <a:endParaRPr lang="tr-TR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 Yılı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Kesin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*2018 Yılı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Tahmin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Soya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Kolza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2307165510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Ayçiçeği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1.800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1.951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511102723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Pamuk (Çiğit)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1.470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1.560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3055133537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Yerfıstığı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165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9525" marB="9525" anchor="ctr"/>
                </a:tc>
                <a:extLst>
                  <a:ext uri="{0D108BD9-81ED-4DB2-BD59-A6C34878D82A}">
                    <a16:rowId xmlns="" xmlns:a16="http://schemas.microsoft.com/office/drawing/2014/main" val="24997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58046" y="198635"/>
            <a:ext cx="8328754" cy="7191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 YAĞ  BİTKİLERİ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ÜRETİMİNDE 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YAŞANAN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DEĞİŞİM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8349255"/>
              </p:ext>
            </p:extLst>
          </p:nvPr>
        </p:nvGraphicFramePr>
        <p:xfrm>
          <a:off x="107505" y="1089316"/>
          <a:ext cx="8597266" cy="461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094">
                  <a:extLst>
                    <a:ext uri="{9D8B030D-6E8A-4147-A177-3AD203B41FA5}">
                      <a16:colId xmlns="" xmlns:a16="http://schemas.microsoft.com/office/drawing/2014/main" val="2193377397"/>
                    </a:ext>
                  </a:extLst>
                </a:gridCol>
                <a:gridCol w="904637">
                  <a:extLst>
                    <a:ext uri="{9D8B030D-6E8A-4147-A177-3AD203B41FA5}">
                      <a16:colId xmlns="" xmlns:a16="http://schemas.microsoft.com/office/drawing/2014/main" val="16083411"/>
                    </a:ext>
                  </a:extLst>
                </a:gridCol>
                <a:gridCol w="951716">
                  <a:extLst>
                    <a:ext uri="{9D8B030D-6E8A-4147-A177-3AD203B41FA5}">
                      <a16:colId xmlns="" xmlns:a16="http://schemas.microsoft.com/office/drawing/2014/main" val="816426449"/>
                    </a:ext>
                  </a:extLst>
                </a:gridCol>
                <a:gridCol w="950791">
                  <a:extLst>
                    <a:ext uri="{9D8B030D-6E8A-4147-A177-3AD203B41FA5}">
                      <a16:colId xmlns="" xmlns:a16="http://schemas.microsoft.com/office/drawing/2014/main" val="1764115558"/>
                    </a:ext>
                  </a:extLst>
                </a:gridCol>
                <a:gridCol w="950791">
                  <a:extLst>
                    <a:ext uri="{9D8B030D-6E8A-4147-A177-3AD203B41FA5}">
                      <a16:colId xmlns="" xmlns:a16="http://schemas.microsoft.com/office/drawing/2014/main" val="3399380555"/>
                    </a:ext>
                  </a:extLst>
                </a:gridCol>
                <a:gridCol w="1043100">
                  <a:extLst>
                    <a:ext uri="{9D8B030D-6E8A-4147-A177-3AD203B41FA5}">
                      <a16:colId xmlns="" xmlns:a16="http://schemas.microsoft.com/office/drawing/2014/main" val="908846127"/>
                    </a:ext>
                  </a:extLst>
                </a:gridCol>
                <a:gridCol w="846482">
                  <a:extLst>
                    <a:ext uri="{9D8B030D-6E8A-4147-A177-3AD203B41FA5}">
                      <a16:colId xmlns="" xmlns:a16="http://schemas.microsoft.com/office/drawing/2014/main" val="1260274617"/>
                    </a:ext>
                  </a:extLst>
                </a:gridCol>
                <a:gridCol w="865867">
                  <a:extLst>
                    <a:ext uri="{9D8B030D-6E8A-4147-A177-3AD203B41FA5}">
                      <a16:colId xmlns="" xmlns:a16="http://schemas.microsoft.com/office/drawing/2014/main" val="315938047"/>
                    </a:ext>
                  </a:extLst>
                </a:gridCol>
                <a:gridCol w="806788">
                  <a:extLst>
                    <a:ext uri="{9D8B030D-6E8A-4147-A177-3AD203B41FA5}">
                      <a16:colId xmlns="" xmlns:a16="http://schemas.microsoft.com/office/drawing/2014/main" val="2175474444"/>
                    </a:ext>
                  </a:extLst>
                </a:gridCol>
              </a:tblGrid>
              <a:tr h="32215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(Ton)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effectLst/>
                        </a:rPr>
                        <a:t>     </a:t>
                      </a:r>
                      <a:endParaRPr lang="tr-TR" sz="11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kern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kern="1200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Değişim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503921"/>
                  </a:ext>
                </a:extLst>
              </a:tr>
              <a:tr h="4931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2002/17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59087348"/>
                  </a:ext>
                </a:extLst>
              </a:tr>
              <a:tr h="70471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Yağlık Ayçiçeği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1.951.827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111,76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57142049"/>
                  </a:ext>
                </a:extLst>
              </a:tr>
              <a:tr h="62427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 (Çiğit)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1.457.122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1.373.440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1.391.200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8300020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122.114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9692125"/>
                  </a:ext>
                </a:extLst>
              </a:tr>
              <a:tr h="38399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Yerfıstığı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141.263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123.600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164.186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165.330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166.383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84998108"/>
                  </a:ext>
                </a:extLst>
              </a:tr>
              <a:tr h="38399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Kanola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0352078"/>
                  </a:ext>
                </a:extLst>
              </a:tr>
              <a:tr h="32215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19.945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199,900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805820"/>
                  </a:ext>
                </a:extLst>
              </a:tr>
              <a:tr h="32215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Susam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16.221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17.716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19.521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18.410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18.296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-16,31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99856057"/>
                  </a:ext>
                </a:extLst>
              </a:tr>
              <a:tr h="32215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Diğer**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19.180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3.861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16.224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18.206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15.245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33.452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-20,5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91733947"/>
                  </a:ext>
                </a:extLst>
              </a:tr>
              <a:tr h="44866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2.514.827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2.968.361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3.350.740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3.309.913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3.718.985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4.034.958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3428781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251520" y="5705728"/>
            <a:ext cx="836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Kaynak </a:t>
            </a:r>
            <a:r>
              <a:rPr lang="tr-T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TUİK,  2018* TÜİK tahmini </a:t>
            </a:r>
            <a:endParaRPr lang="tr-T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tr-TR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TÜİK 2017 verilerine göre ülkemizde toplamda   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 milyon </a:t>
            </a:r>
            <a:r>
              <a:rPr lang="tr-TR" sz="11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alanda , 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3.9 milyon </a:t>
            </a:r>
            <a:r>
              <a:rPr lang="tr-TR" sz="1100" b="1" dirty="0">
                <a:latin typeface="Arial" panose="020B0604020202020204" pitchFamily="34" charset="0"/>
                <a:cs typeface="Arial" panose="020B0604020202020204" pitchFamily="34" charset="0"/>
              </a:rPr>
              <a:t>ton 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yağlı tohumlu bitki üretilmektedir.</a:t>
            </a:r>
          </a:p>
          <a:p>
            <a:pPr fontAlgn="base">
              <a:spcAft>
                <a:spcPts val="0"/>
              </a:spcAft>
            </a:pPr>
            <a:endParaRPr lang="tr-T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552" y="980728"/>
            <a:ext cx="8216453" cy="504056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 idx="4294967295"/>
          </p:nvPr>
        </p:nvSpPr>
        <p:spPr>
          <a:xfrm>
            <a:off x="0" y="14513"/>
            <a:ext cx="8892480" cy="86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2016 YILI BİTKİSEL YAĞ </a:t>
            </a:r>
          </a:p>
          <a:p>
            <a:pPr algn="ctr">
              <a:spcAft>
                <a:spcPts val="0"/>
              </a:spcAft>
            </a:pP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ARZ/TALEP DENGE TABLOSU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6982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ÜLKEMİZİN YAĞ BİTKİLERİ İTHALAT MİKTARI (Ton)</a:t>
            </a:r>
            <a:endParaRPr lang="tr-T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578106"/>
              </p:ext>
            </p:extLst>
          </p:nvPr>
        </p:nvGraphicFramePr>
        <p:xfrm>
          <a:off x="323526" y="1124744"/>
          <a:ext cx="8712969" cy="472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1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832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2018*</a:t>
                      </a:r>
                    </a:p>
                    <a:p>
                      <a:pPr algn="ctr"/>
                      <a:endParaRPr lang="tr-T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Ayçiçeği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129.108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540.852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340.326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382.329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640.442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585.889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91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Pamuk(çiğit)**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-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-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31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38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368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476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Soya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612.497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831.454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2.254.996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2.175.392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2.340.974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1.914.543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755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Yer fıstığı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54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288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23.479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8.502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9.185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5.634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755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Kolza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54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17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249.213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238.970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29.503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16.977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4755">
                <a:tc>
                  <a:txBody>
                    <a:bodyPr/>
                    <a:lstStyle/>
                    <a:p>
                      <a:r>
                        <a:rPr lang="tr-TR" sz="1800" b="1" dirty="0" err="1" smtClean="0"/>
                        <a:t>Aspir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86.477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118.347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91.075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42.815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Susam</a:t>
                      </a:r>
                      <a:endParaRPr lang="tr-TR" sz="1800" b="1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70.320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66.098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126.384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137.011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145.812</a:t>
                      </a:r>
                      <a:endParaRPr lang="tr-TR" sz="1800" dirty="0"/>
                    </a:p>
                  </a:txBody>
                  <a:tcPr marL="87633" marR="87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L="87633" marR="876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669826" y="5847169"/>
            <a:ext cx="52831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Kaynak </a:t>
            </a:r>
            <a:r>
              <a:rPr lang="tr-T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TUİK,  2018* TÜİK </a:t>
            </a: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tahmini ,GTİP** Pamuk Tohumu, 120721,120729 </a:t>
            </a:r>
            <a:endParaRPr lang="tr-T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83568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 </a:t>
            </a: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ÖNEMLİ</a:t>
            </a: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İTHALATA KONU </a:t>
            </a:r>
            <a:b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BİTKİLERİ (Ton</a:t>
            </a: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3200" dirty="0"/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473720"/>
              </p:ext>
            </p:extLst>
          </p:nvPr>
        </p:nvGraphicFramePr>
        <p:xfrm>
          <a:off x="467544" y="1556792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8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 idx="4294967295"/>
          </p:nvPr>
        </p:nvSpPr>
        <p:spPr>
          <a:xfrm>
            <a:off x="457556" y="339370"/>
            <a:ext cx="8229600" cy="8509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ÜLKEMİZİN YAĞ BİTKİLERİ İTHALAT DEĞERİ (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$)</a:t>
            </a:r>
            <a:endParaRPr lang="tr-T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6087665"/>
              </p:ext>
            </p:extLst>
          </p:nvPr>
        </p:nvGraphicFramePr>
        <p:xfrm>
          <a:off x="251520" y="980728"/>
          <a:ext cx="8712969" cy="48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09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7240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2018*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755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Ayçiçeği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42.008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153.335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237.984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263.005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356.471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262.607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20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Pamuk(çiğit)**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320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139.614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226.525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968.176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885.301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947.920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822.021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661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 fıstığı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58.710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21.484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9.914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5661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Kanola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115.316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106.635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28.426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8.029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661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27.718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36.433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39.349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9.742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5661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Susam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33.670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43.121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219.182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235.860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243.862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132.596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422912" y="5847169"/>
            <a:ext cx="55301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Kaynak </a:t>
            </a:r>
            <a:r>
              <a:rPr lang="tr-TR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TUİK,  2018* TÜİK </a:t>
            </a:r>
            <a:r>
              <a:rPr lang="tr-TR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tahmini ,GTİP** Pamuk Tohumu, 120721,120729 </a:t>
            </a:r>
            <a:endParaRPr lang="tr-T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7930</TotalTime>
  <Words>1190</Words>
  <Application>Microsoft Office PowerPoint</Application>
  <PresentationFormat>Ekran Gösterisi (4:3)</PresentationFormat>
  <Paragraphs>588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Özel Tasarım</vt:lpstr>
      <vt:lpstr>Office Teması</vt:lpstr>
      <vt:lpstr>PowerPoint Sunusu</vt:lpstr>
      <vt:lpstr>KÜRESEL YAĞLI TOHUMLU BİTKİLER ÜRETİMİ</vt:lpstr>
      <vt:lpstr>PowerPoint Sunusu</vt:lpstr>
      <vt:lpstr>ÜLKEMİZDE YAĞ  BİTKİLERİ ÜRETİMİ</vt:lpstr>
      <vt:lpstr>ÜLKEMİZDE YAĞ  BİTKİLERİ ÜRETİMİNDE   YAŞANAN DEĞİŞİM</vt:lpstr>
      <vt:lpstr>2016 YILI BİTKİSEL YAĞ  ARZ/TALEP DENGE TABLOSU</vt:lpstr>
      <vt:lpstr>ÜLKEMİZİN YAĞ BİTKİLERİ İTHALAT MİKTARI (Ton)</vt:lpstr>
      <vt:lpstr>ÜLKEMİZDE ÖNEMLİ  İTHALATA KONU  YAĞ BİTKİLERİ (Ton)</vt:lpstr>
      <vt:lpstr>ÜLKEMİZİN YAĞ BİTKİLERİ İTHALAT DEĞERİ (Bin $)</vt:lpstr>
      <vt:lpstr>ÜLKEMİZİN YAĞ BİTKİLERİ İHRACAT MİKTARI (Ton)</vt:lpstr>
      <vt:lpstr>ÜLKEMİZDE ÖNEMLİ İHRACATA KONU YAĞ BİTKİLERİ (Ton)</vt:lpstr>
      <vt:lpstr>ÜLKEMİZİN YAĞ BİTKİLERİ İHRACAT DEĞERİ (Bin $)</vt:lpstr>
      <vt:lpstr> </vt:lpstr>
      <vt:lpstr>YILLAR İTİBARİYLE  YAĞLI TOHUM VE TÜREVLERİ İTHALATI (BİN TON)</vt:lpstr>
      <vt:lpstr>PowerPoint Sunusu</vt:lpstr>
      <vt:lpstr>YILLAR İTİBARİYLE YAĞLI TOHUM VE TÜREVLERİ İTHALATI                         (MİLYON DOLAR) </vt:lpstr>
      <vt:lpstr>YAĞ BİTKİLERİNDE YETERLİLİK </vt:lpstr>
      <vt:lpstr>PowerPoint Sunusu</vt:lpstr>
      <vt:lpstr>YAĞ BİTKİLERİ DESTEKLEME POLİTİKASI </vt:lpstr>
      <vt:lpstr>YAĞ BİTKİLERİ DESTEKLEME POLİTİKASI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BUĞDAY</dc:title>
  <dc:creator>ERCAN TURKTEMEL</dc:creator>
  <cp:lastModifiedBy>Windows Kullanıcısı</cp:lastModifiedBy>
  <cp:revision>842</cp:revision>
  <cp:lastPrinted>2018-09-06T12:37:20Z</cp:lastPrinted>
  <dcterms:created xsi:type="dcterms:W3CDTF">2016-05-05T07:57:21Z</dcterms:created>
  <dcterms:modified xsi:type="dcterms:W3CDTF">2018-10-03T07:52:42Z</dcterms:modified>
</cp:coreProperties>
</file>